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4"/>
    <p:sldMasterId id="2147483669" r:id="rId5"/>
  </p:sldMasterIdLst>
  <p:notesMasterIdLst>
    <p:notesMasterId r:id="rId29"/>
  </p:notesMasterIdLst>
  <p:sldIdLst>
    <p:sldId id="258" r:id="rId6"/>
    <p:sldId id="256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8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9144000" cy="5143500" type="screen16x9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F63037-08E8-49F4-B07C-825A1E10458D}" v="17" dt="2022-06-29T14:36:34.711"/>
  </p1510:revLst>
</p1510:revInfo>
</file>

<file path=ppt/tableStyles.xml><?xml version="1.0" encoding="utf-8"?>
<a:tblStyleLst xmlns:a="http://schemas.openxmlformats.org/drawingml/2006/main" def="{6630607D-5A00-4741-BC5A-CBA1F4E1A13F}">
  <a:tblStyle styleId="{6630607D-5A00-4741-BC5A-CBA1F4E1A1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 Sarina [Southern River College]" userId="7f2b4663-0468-4605-9163-1ba4158276d8" providerId="ADAL" clId="{B0F63037-08E8-49F4-B07C-825A1E10458D}"/>
    <pc:docChg chg="modSld">
      <pc:chgData name="COOPER Sarina [Southern River College]" userId="7f2b4663-0468-4605-9163-1ba4158276d8" providerId="ADAL" clId="{B0F63037-08E8-49F4-B07C-825A1E10458D}" dt="2022-06-29T14:36:34.711" v="16" actId="20577"/>
      <pc:docMkLst>
        <pc:docMk/>
      </pc:docMkLst>
      <pc:sldChg chg="modSp">
        <pc:chgData name="COOPER Sarina [Southern River College]" userId="7f2b4663-0468-4605-9163-1ba4158276d8" providerId="ADAL" clId="{B0F63037-08E8-49F4-B07C-825A1E10458D}" dt="2022-06-29T14:36:34.711" v="16" actId="20577"/>
        <pc:sldMkLst>
          <pc:docMk/>
          <pc:sldMk cId="0" sldId="276"/>
        </pc:sldMkLst>
        <pc:spChg chg="mod">
          <ac:chgData name="COOPER Sarina [Southern River College]" userId="7f2b4663-0468-4605-9163-1ba4158276d8" providerId="ADAL" clId="{B0F63037-08E8-49F4-B07C-825A1E10458D}" dt="2022-06-29T14:36:34.711" v="16" actId="20577"/>
          <ac:spMkLst>
            <pc:docMk/>
            <pc:sldMk cId="0" sldId="276"/>
            <ac:spMk id="310" creationId="{00000000-0000-0000-0000-000000000000}"/>
          </ac:spMkLst>
        </pc:spChg>
        <pc:graphicFrameChg chg="mod modGraphic">
          <ac:chgData name="COOPER Sarina [Southern River College]" userId="7f2b4663-0468-4605-9163-1ba4158276d8" providerId="ADAL" clId="{B0F63037-08E8-49F4-B07C-825A1E10458D}" dt="2022-06-29T14:36:12.265" v="10" actId="14100"/>
          <ac:graphicFrameMkLst>
            <pc:docMk/>
            <pc:sldMk cId="0" sldId="276"/>
            <ac:graphicFrameMk id="312" creationId="{00000000-0000-0000-0000-000000000000}"/>
          </ac:graphicFrameMkLst>
        </pc:graphicFrameChg>
      </pc:sldChg>
    </pc:docChg>
  </pc:docChgLst>
  <pc:docChgLst>
    <pc:chgData name="BEARDS Michael [Southern River College]" userId="f9e3ea26-6dd9-4feb-84ad-f5fc9616dbb4" providerId="ADAL" clId="{CE55FCB7-25A5-44D8-97B6-36B72DEE036D}"/>
    <pc:docChg chg="modSld sldOrd modNotesMaster">
      <pc:chgData name="BEARDS Michael [Southern River College]" userId="f9e3ea26-6dd9-4feb-84ad-f5fc9616dbb4" providerId="ADAL" clId="{CE55FCB7-25A5-44D8-97B6-36B72DEE036D}" dt="2021-07-26T03:10:36.881" v="2"/>
      <pc:docMkLst>
        <pc:docMk/>
      </pc:docMkLst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56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57"/>
        </pc:sldMkLst>
      </pc:sldChg>
      <pc:sldChg chg="ord 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58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59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60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61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62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63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64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65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66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67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68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69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70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71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72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73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74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75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76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0" sldId="277"/>
        </pc:sldMkLst>
      </pc:sldChg>
      <pc:sldChg chg="modNotes">
        <pc:chgData name="BEARDS Michael [Southern River College]" userId="f9e3ea26-6dd9-4feb-84ad-f5fc9616dbb4" providerId="ADAL" clId="{CE55FCB7-25A5-44D8-97B6-36B72DEE036D}" dt="2021-07-26T03:10:36.881" v="2"/>
        <pc:sldMkLst>
          <pc:docMk/>
          <pc:sldMk cId="3086044749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5ea8469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5ea846924_0_1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e5c105c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e5c105cef_0_4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4e1b5ddb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4e1b5ddba_0_14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e5c105cef_0_15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e5c105cef_0_5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e5c105cef_0_6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e5c105cef_0_8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4d8add06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4d8add068_0_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d8add06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4d8add068_0_1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e1b5ddb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e1b5ddba_0_1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e5c105cef_0_9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e5c105cef_0_9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e5c105cef_0_15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e5c105cef_0_15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e5c105cef_0_16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f8bd1c12_0_1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e1b5ddb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e1b5ddba_0_5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e1b5ddb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4e1b5ddba_0_6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4e1b5ddb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4e1b5ddba_0_6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4e1b5ddb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4e1b5ddba_0_7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e1b5ddb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4e1b5ddba_0_7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e1b5ddb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4e1b5ddba_0_13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753600" y="301300"/>
            <a:ext cx="51231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/>
              <a:t>Fill in the missing terms:</a:t>
            </a:r>
            <a:endParaRPr sz="2200"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200" y="685125"/>
            <a:ext cx="5436040" cy="43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2501500" y="1069350"/>
            <a:ext cx="2439300" cy="35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2462800" y="1582850"/>
            <a:ext cx="2323500" cy="35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2.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2462800" y="2096350"/>
            <a:ext cx="1989300" cy="35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3.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2462800" y="2576070"/>
            <a:ext cx="1989300" cy="35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4.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2501500" y="3107925"/>
            <a:ext cx="191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5.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2501500" y="3618563"/>
            <a:ext cx="191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6.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2668600" y="4129200"/>
            <a:ext cx="191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7.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175" y="1043100"/>
            <a:ext cx="3576875" cy="35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/>
        </p:nvSpPr>
        <p:spPr>
          <a:xfrm>
            <a:off x="492675" y="585000"/>
            <a:ext cx="4558500" cy="3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What is one difference between a fish and an amphibian? 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831700" cy="9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Why do we classify animals? </a:t>
            </a:r>
            <a:endParaRPr sz="2400"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075" y="1114775"/>
            <a:ext cx="6739326" cy="373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/>
          <p:nvPr/>
        </p:nvSpPr>
        <p:spPr>
          <a:xfrm>
            <a:off x="613800" y="695475"/>
            <a:ext cx="8393100" cy="3480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Organise these organisms from most closely to least closely related to humans.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6" name="Google Shape;356;p4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We will use the Linnaean classification system to compare organisms.</a:t>
            </a:r>
            <a:endParaRPr sz="1500"/>
          </a:p>
        </p:txBody>
      </p:sp>
      <p:graphicFrame>
        <p:nvGraphicFramePr>
          <p:cNvPr id="357" name="Google Shape;357;p48"/>
          <p:cNvGraphicFramePr/>
          <p:nvPr/>
        </p:nvGraphicFramePr>
        <p:xfrm>
          <a:off x="613750" y="1124900"/>
          <a:ext cx="8393200" cy="3656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6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Human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Bottlenose Dolphin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Bobtail Lizard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Chimpanzee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Sponge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ingdom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hylum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Porifera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lass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Reptilia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Demospongiae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rder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Primates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Artiodactyla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Squamata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Primates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Haplosclerida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amily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Hominidae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Delphinidae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Scincidae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Hominidae</a:t>
                      </a:r>
                      <a:endParaRPr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Niphatidae</a:t>
                      </a:r>
                      <a:endParaRPr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enus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Homo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Tursiops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Tiliqua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Amphimedon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pecies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Homo sapiens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Tursiops osennae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Tiliqua rugosa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Pan troglodytes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Amphimedon queenslandica</a:t>
                      </a:r>
                      <a:endParaRPr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2" descr="Image result for pencil">
            <a:extLst>
              <a:ext uri="{FF2B5EF4-FFF2-40B4-BE49-F238E27FC236}">
                <a16:creationId xmlns:a16="http://schemas.microsoft.com/office/drawing/2014/main" id="{BB51B0DE-8C2F-4A99-9345-16F5BF0B7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1722" y="28263"/>
            <a:ext cx="742278" cy="6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044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use genus and species levels of classification to name organisms.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name organisms based on their Linnaean classification.</a:t>
            </a:r>
            <a:endParaRPr sz="2000"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FFFFFF"/>
                </a:solidFill>
              </a:rPr>
              <a:t>We will name organisms using scientific conventions.</a:t>
            </a:r>
            <a:endParaRPr sz="3800">
              <a:solidFill>
                <a:srgbClr val="FFFFFF"/>
              </a:solidFill>
            </a:endParaRPr>
          </a:p>
        </p:txBody>
      </p:sp>
      <p:graphicFrame>
        <p:nvGraphicFramePr>
          <p:cNvPr id="214" name="Google Shape;214;p34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5" name="Google Shape;215;p34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Google Shape;216;p34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name organisms using scientific conventions.</a:t>
            </a:r>
            <a:endParaRPr sz="1600"/>
          </a:p>
        </p:txBody>
      </p:sp>
      <p:graphicFrame>
        <p:nvGraphicFramePr>
          <p:cNvPr id="222" name="Google Shape;222;p35"/>
          <p:cNvGraphicFramePr/>
          <p:nvPr/>
        </p:nvGraphicFramePr>
        <p:xfrm>
          <a:off x="6733930" y="266038"/>
          <a:ext cx="2260775" cy="2641096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26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 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Animals are classified using the Linnaeus system. 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Carl Linnaeus also developed a hierarchical naming structure that gave information about how an organism is named. 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Organisms that have more classification levels in common are more closely related.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3" name="Google Shape;223;p35"/>
          <p:cNvGraphicFramePr/>
          <p:nvPr/>
        </p:nvGraphicFramePr>
        <p:xfrm>
          <a:off x="647200" y="1182225"/>
          <a:ext cx="5943200" cy="349565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14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Level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Grizzly Bear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Wolf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Coyote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ingdom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hylum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lass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rder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amily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Ursidae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Canidae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Canidae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enus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Ursus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pecies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Ursus arctos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 lupis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 latrans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4" name="Google Shape;224;p35"/>
          <p:cNvSpPr txBox="1"/>
          <p:nvPr/>
        </p:nvSpPr>
        <p:spPr>
          <a:xfrm>
            <a:off x="647200" y="795950"/>
            <a:ext cx="57063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What level has the most animals in it? 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 rotWithShape="1">
          <a:blip r:embed="rId3">
            <a:alphaModFix/>
          </a:blip>
          <a:srcRect l="23265" t="11684"/>
          <a:stretch/>
        </p:blipFill>
        <p:spPr>
          <a:xfrm>
            <a:off x="6733913" y="2923675"/>
            <a:ext cx="2260788" cy="19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name organisms using scientific conventions.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2"/>
          </p:nvPr>
        </p:nvSpPr>
        <p:spPr>
          <a:xfrm>
            <a:off x="554175" y="684188"/>
            <a:ext cx="6172200" cy="26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</a:rPr>
              <a:t>Every animal has a common name. This is the name you use in your own language.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</a:rPr>
              <a:t>Organisms’ have different names in different languages so it can be difficult for scientists to use common names to classify organisms. Some organisms also have more than one common name.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</a:rPr>
              <a:t>Organisms’ scientific names are universal₁ names used by scientists. Scientific names are written in Latin and used by everyone, no matter what language is spoken. </a:t>
            </a:r>
            <a:endParaRPr sz="1500"/>
          </a:p>
        </p:txBody>
      </p:sp>
      <p:graphicFrame>
        <p:nvGraphicFramePr>
          <p:cNvPr id="232" name="Google Shape;232;p36"/>
          <p:cNvGraphicFramePr/>
          <p:nvPr/>
        </p:nvGraphicFramePr>
        <p:xfrm>
          <a:off x="6815125" y="55090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it important for organisms to have a scientific name as well as a common name?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3" name="Google Shape;233;p36"/>
          <p:cNvGraphicFramePr/>
          <p:nvPr/>
        </p:nvGraphicFramePr>
        <p:xfrm>
          <a:off x="6730325" y="4308125"/>
          <a:ext cx="2134475" cy="70098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worldwide or everyone.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4" name="Google Shape;234;p36"/>
          <p:cNvGraphicFramePr/>
          <p:nvPr/>
        </p:nvGraphicFramePr>
        <p:xfrm>
          <a:off x="774075" y="3530950"/>
          <a:ext cx="4962425" cy="1386486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174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English </a:t>
                      </a:r>
                      <a:endParaRPr sz="13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Common name  </a:t>
                      </a:r>
                      <a:endParaRPr sz="13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Spanish </a:t>
                      </a:r>
                      <a:endParaRPr sz="13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Common name </a:t>
                      </a:r>
                      <a:endParaRPr sz="13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Scientific name in Latin </a:t>
                      </a:r>
                      <a:endParaRPr sz="13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House Cat </a:t>
                      </a:r>
                      <a:endParaRPr sz="13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2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22222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casa de gato</a:t>
                      </a:r>
                      <a:endParaRPr sz="1300">
                        <a:solidFill>
                          <a:srgbClr val="22222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i="1">
                          <a:solidFill>
                            <a:srgbClr val="22222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Felis catus</a:t>
                      </a:r>
                      <a:endParaRPr sz="13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Red Kangaroo</a:t>
                      </a:r>
                      <a:endParaRPr sz="13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22222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canguro rojo</a:t>
                      </a:r>
                      <a:endParaRPr sz="1300">
                        <a:solidFill>
                          <a:srgbClr val="22222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i="1">
                          <a:solidFill>
                            <a:srgbClr val="22222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Macropus rufus</a:t>
                      </a:r>
                      <a:endParaRPr sz="13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5" name="Google Shape;235;p36"/>
          <p:cNvSpPr txBox="1"/>
          <p:nvPr/>
        </p:nvSpPr>
        <p:spPr>
          <a:xfrm>
            <a:off x="7048614" y="3530950"/>
            <a:ext cx="14979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6" name="Google Shape;236;p36"/>
          <p:cNvGraphicFramePr/>
          <p:nvPr/>
        </p:nvGraphicFramePr>
        <p:xfrm>
          <a:off x="6726263" y="3160638"/>
          <a:ext cx="2142625" cy="108198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 say kangaroo as a common name but there are 5 different species so they need 5 different scientific names.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t="3382" b="9220"/>
          <a:stretch/>
        </p:blipFill>
        <p:spPr>
          <a:xfrm flipH="1">
            <a:off x="7669069" y="1855775"/>
            <a:ext cx="1408294" cy="12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6594750" y="2735725"/>
            <a:ext cx="1588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i="1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Macropus rufus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" name="Picture 2" descr="Image result for pencil">
            <a:extLst>
              <a:ext uri="{FF2B5EF4-FFF2-40B4-BE49-F238E27FC236}">
                <a16:creationId xmlns:a16="http://schemas.microsoft.com/office/drawing/2014/main" id="{D46F0968-BA40-44C0-99E7-169E0BF55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1722" y="28263"/>
            <a:ext cx="742278" cy="6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name organisms using scientific conventions.</a:t>
            </a:r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2"/>
          </p:nvPr>
        </p:nvSpPr>
        <p:spPr>
          <a:xfrm>
            <a:off x="440325" y="704275"/>
            <a:ext cx="6060900" cy="29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 scientific name is written in two parts. This is known as binomial₁ nomenclature</a:t>
            </a:r>
            <a:r>
              <a:rPr lang="en-GB" sz="1400">
                <a:solidFill>
                  <a:schemeClr val="dk1"/>
                </a:solidFill>
              </a:rPr>
              <a:t>₂</a:t>
            </a:r>
            <a:r>
              <a:rPr lang="en-GB" sz="1400"/>
              <a:t>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Part one: genus name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Part two: species name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Every individual species has its own scientific name. There are 8.7 million species all with their own scientific name using genus and species.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The Kingdom to Family aren’t used in naming to keep it simple. </a:t>
            </a:r>
            <a:endParaRPr sz="1400"/>
          </a:p>
        </p:txBody>
      </p:sp>
      <p:graphicFrame>
        <p:nvGraphicFramePr>
          <p:cNvPr id="245" name="Google Shape;245;p37"/>
          <p:cNvGraphicFramePr/>
          <p:nvPr/>
        </p:nvGraphicFramePr>
        <p:xfrm>
          <a:off x="6837850" y="358825"/>
          <a:ext cx="2142625" cy="120390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does a scientific name only need to include genus and species?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6" name="Google Shape;246;p37"/>
          <p:cNvGraphicFramePr/>
          <p:nvPr/>
        </p:nvGraphicFramePr>
        <p:xfrm>
          <a:off x="6689588" y="4041900"/>
          <a:ext cx="2134475" cy="86862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1- two name.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2 - naming system.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7" name="Google Shape;247;p37"/>
          <p:cNvPicPr preferRelativeResize="0"/>
          <p:nvPr/>
        </p:nvPicPr>
        <p:blipFill rotWithShape="1">
          <a:blip r:embed="rId3">
            <a:alphaModFix/>
          </a:blip>
          <a:srcRect l="3197" r="4644"/>
          <a:stretch/>
        </p:blipFill>
        <p:spPr>
          <a:xfrm>
            <a:off x="6215706" y="1524338"/>
            <a:ext cx="2764773" cy="240353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476775" y="3566000"/>
            <a:ext cx="59880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Common name: House cat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Scientific name: </a:t>
            </a:r>
            <a:r>
              <a:rPr lang="en-GB" sz="1200" b="1" i="1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Felis catus </a:t>
            </a:r>
            <a:endParaRPr sz="1200" b="1" i="1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Animalia-- Chordata -- Mammalia-- Carnivora-- Felidae-- </a:t>
            </a:r>
            <a:r>
              <a:rPr lang="en-GB" sz="1200" i="1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Felis-- catus </a:t>
            </a:r>
            <a:endParaRPr sz="1200" i="1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Common name: dog  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Scientific name:</a:t>
            </a:r>
            <a:r>
              <a:rPr lang="en-GB" sz="1200" b="1" i="1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Canis familiarus</a:t>
            </a:r>
            <a:endParaRPr sz="1200" b="1" i="1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Animalia-- Chordata -- Mammalia-- Carnivora-- Canidae -- </a:t>
            </a:r>
            <a:r>
              <a:rPr lang="en-GB" sz="1200" i="1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Canis -- familiarus</a:t>
            </a:r>
            <a:endParaRPr sz="1200" i="1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4672875" y="3986400"/>
            <a:ext cx="1210800" cy="409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4799950" y="4733825"/>
            <a:ext cx="1596600" cy="409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pic>
        <p:nvPicPr>
          <p:cNvPr id="10" name="Picture 2" descr="Image result for pencil">
            <a:extLst>
              <a:ext uri="{FF2B5EF4-FFF2-40B4-BE49-F238E27FC236}">
                <a16:creationId xmlns:a16="http://schemas.microsoft.com/office/drawing/2014/main" id="{547E7336-D717-4234-8A3E-3FD8E3850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1722" y="28263"/>
            <a:ext cx="742278" cy="6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name organisms using scientific conventions.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2"/>
          </p:nvPr>
        </p:nvSpPr>
        <p:spPr>
          <a:xfrm>
            <a:off x="566175" y="8584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specific conventions₁ when writing a scientific name.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Step 1. </a:t>
            </a:r>
            <a:r>
              <a:rPr lang="en-GB"/>
              <a:t>Write the genus name first, the first letter must be a capital letter. </a:t>
            </a:r>
            <a:r>
              <a:rPr lang="en-GB" i="1">
                <a:solidFill>
                  <a:srgbClr val="222222"/>
                </a:solidFill>
              </a:rPr>
              <a:t>Felis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Step 2.</a:t>
            </a:r>
            <a:r>
              <a:rPr lang="en-GB"/>
              <a:t> Write the species name second, all letters must be lowercase. </a:t>
            </a:r>
            <a:r>
              <a:rPr lang="en-GB" i="1">
                <a:solidFill>
                  <a:srgbClr val="222222"/>
                </a:solidFill>
              </a:rPr>
              <a:t>catus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Step 3. </a:t>
            </a:r>
            <a:r>
              <a:rPr lang="en-GB"/>
              <a:t>When typing on a computer use </a:t>
            </a:r>
            <a:r>
              <a:rPr lang="en-GB" i="1"/>
              <a:t>italics </a:t>
            </a:r>
            <a:r>
              <a:rPr lang="en-GB"/>
              <a:t>for the genus and species.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writing on paper </a:t>
            </a:r>
            <a:r>
              <a:rPr lang="en-GB" u="sng"/>
              <a:t>underline </a:t>
            </a:r>
            <a:r>
              <a:rPr lang="en-GB"/>
              <a:t>the genus and species.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 </a:t>
            </a:r>
            <a:endParaRPr i="1"/>
          </a:p>
          <a:p>
            <a:pPr marL="13716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257" name="Google Shape;257;p38"/>
          <p:cNvGraphicFramePr/>
          <p:nvPr/>
        </p:nvGraphicFramePr>
        <p:xfrm>
          <a:off x="6817263" y="614050"/>
          <a:ext cx="2142625" cy="143250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this scientific name written correctly: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Felis Catus</a:t>
                      </a:r>
                      <a:endParaRPr sz="11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8" name="Google Shape;258;p38"/>
          <p:cNvGraphicFramePr/>
          <p:nvPr/>
        </p:nvGraphicFramePr>
        <p:xfrm>
          <a:off x="6542275" y="4213500"/>
          <a:ext cx="2389575" cy="70098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38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1- a way of doing something.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75" y="3700275"/>
            <a:ext cx="20288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7089" y="1937755"/>
            <a:ext cx="1594050" cy="1594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7302625" y="3531763"/>
            <a:ext cx="13830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House cat</a:t>
            </a:r>
            <a:endParaRPr sz="1200">
              <a:solidFill>
                <a:srgbClr val="22222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i="1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Felis catus</a:t>
            </a:r>
            <a:endParaRPr sz="1200" i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BAF3BE8A-404F-43EB-B064-4AA61946F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1722" y="28263"/>
            <a:ext cx="742278" cy="6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We will name organisms using scientific conventions.</a:t>
            </a:r>
            <a:endParaRPr/>
          </a:p>
        </p:txBody>
      </p:sp>
      <p:sp>
        <p:nvSpPr>
          <p:cNvPr id="267" name="Google Shape;267;p39"/>
          <p:cNvSpPr txBox="1">
            <a:spLocks noGrp="1"/>
          </p:cNvSpPr>
          <p:nvPr>
            <p:ph type="body" idx="2"/>
          </p:nvPr>
        </p:nvSpPr>
        <p:spPr>
          <a:xfrm>
            <a:off x="529250" y="632100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There are specific conventions₁ when writing a scientific name.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Part one: genus name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Part two: species name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Step 1. Write the genus name first, the first letter must be a capital letter.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Step 2. Write the species name second, all letters must be lowercase.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Step 3. When typing on a computer use </a:t>
            </a:r>
            <a:r>
              <a:rPr lang="en-GB" sz="1400" i="1">
                <a:solidFill>
                  <a:schemeClr val="dk1"/>
                </a:solidFill>
              </a:rPr>
              <a:t>italics </a:t>
            </a:r>
            <a:r>
              <a:rPr lang="en-GB" sz="1400">
                <a:solidFill>
                  <a:schemeClr val="dk1"/>
                </a:solidFill>
              </a:rPr>
              <a:t>for the genus and species. When writing on paper </a:t>
            </a:r>
            <a:r>
              <a:rPr lang="en-GB" sz="1400" u="sng">
                <a:solidFill>
                  <a:schemeClr val="dk1"/>
                </a:solidFill>
              </a:rPr>
              <a:t>underline </a:t>
            </a:r>
            <a:r>
              <a:rPr lang="en-GB" sz="1400">
                <a:solidFill>
                  <a:schemeClr val="dk1"/>
                </a:solidFill>
              </a:rPr>
              <a:t>the genus and species.</a:t>
            </a:r>
            <a:endParaRPr sz="1400"/>
          </a:p>
        </p:txBody>
      </p:sp>
      <p:graphicFrame>
        <p:nvGraphicFramePr>
          <p:cNvPr id="268" name="Google Shape;268;p39"/>
          <p:cNvGraphicFramePr/>
          <p:nvPr/>
        </p:nvGraphicFramePr>
        <p:xfrm>
          <a:off x="529250" y="2942125"/>
          <a:ext cx="7112550" cy="1976045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194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Grizzly Bear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Wolf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Coyote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 one: </a:t>
                      </a: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Genus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Ursus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 two: </a:t>
                      </a: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Species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arctos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lupis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latrans</a:t>
                      </a:r>
                      <a:endParaRPr sz="1200" i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Scientific name </a:t>
                      </a:r>
                      <a:endParaRPr sz="1200" b="1"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i="1"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Typing:</a:t>
                      </a:r>
                      <a:endParaRPr sz="1200" b="1"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sng"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Writing: </a:t>
                      </a:r>
                      <a:endParaRPr sz="1200" b="1" u="sng"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i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Ursus arctos</a:t>
                      </a:r>
                      <a:endParaRPr sz="1200" i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u="sng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Ursus arctos</a:t>
                      </a:r>
                      <a:endParaRPr sz="1200" u="sng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i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 lupis</a:t>
                      </a:r>
                      <a:endParaRPr sz="1200" i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u="sng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 lupis</a:t>
                      </a:r>
                      <a:endParaRPr sz="1200" u="sng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i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 latrans</a:t>
                      </a:r>
                      <a:endParaRPr sz="1200" i="1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u="sng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Canis latrans</a:t>
                      </a:r>
                      <a:endParaRPr sz="1200" u="sng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9" name="Google Shape;269;p39"/>
          <p:cNvGraphicFramePr/>
          <p:nvPr>
            <p:extLst>
              <p:ext uri="{D42A27DB-BD31-4B8C-83A1-F6EECF244321}">
                <p14:modId xmlns:p14="http://schemas.microsoft.com/office/powerpoint/2010/main" val="2196512797"/>
              </p:ext>
            </p:extLst>
          </p:nvPr>
        </p:nvGraphicFramePr>
        <p:xfrm>
          <a:off x="6904475" y="36595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one scientific name italicised and one is underlined?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350" y="1569850"/>
            <a:ext cx="1246625" cy="13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1800" y="3169600"/>
            <a:ext cx="1508049" cy="119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7883400" y="4376975"/>
            <a:ext cx="11637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Canis latrans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7976400" y="1866325"/>
            <a:ext cx="977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Canis lupis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name organisms using scientific conventions.</a:t>
            </a:r>
            <a:endParaRPr/>
          </a:p>
        </p:txBody>
      </p:sp>
      <p:sp>
        <p:nvSpPr>
          <p:cNvPr id="279" name="Google Shape;279;p40"/>
          <p:cNvSpPr txBox="1">
            <a:spLocks noGrp="1"/>
          </p:cNvSpPr>
          <p:nvPr>
            <p:ph type="body" idx="2"/>
          </p:nvPr>
        </p:nvSpPr>
        <p:spPr>
          <a:xfrm>
            <a:off x="414100" y="1610825"/>
            <a:ext cx="2870100" cy="3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Common name: Polar Bear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Kingdom: Animalia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Phylum: Chordata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Class: Mammalia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Order: Carnivora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Family: Ursidae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Genus: Ursus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Species: maritimus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graphicFrame>
        <p:nvGraphicFramePr>
          <p:cNvPr id="280" name="Google Shape;280;p40"/>
          <p:cNvGraphicFramePr/>
          <p:nvPr/>
        </p:nvGraphicFramePr>
        <p:xfrm>
          <a:off x="6848850" y="38075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included in a scientific name?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1" name="Google Shape;281;p40"/>
          <p:cNvSpPr/>
          <p:nvPr/>
        </p:nvSpPr>
        <p:spPr>
          <a:xfrm>
            <a:off x="552550" y="858525"/>
            <a:ext cx="58968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Write the scientific name for the two examples below.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Use the correct conventions for naming.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82" name="Google Shape;282;p40"/>
          <p:cNvGraphicFramePr/>
          <p:nvPr/>
        </p:nvGraphicFramePr>
        <p:xfrm>
          <a:off x="6919570" y="1563225"/>
          <a:ext cx="2134475" cy="340354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 one: genus name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Part two: species name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Step 1. Write the genus name first, the first letter must be a capital letter.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Step 2. Write the species name second, all letters must be lowercase.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Step 3. When typing on a computer use </a:t>
                      </a:r>
                      <a:r>
                        <a:rPr lang="en-GB" sz="900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italics 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for the genus and species.</a:t>
                      </a: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When writing on paper </a:t>
                      </a:r>
                      <a:r>
                        <a:rPr lang="en-GB" sz="900" u="sng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underline </a:t>
                      </a:r>
                      <a:r>
                        <a:rPr lang="en-GB" sz="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genus and species. 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3" name="Google Shape;283;p40"/>
          <p:cNvSpPr txBox="1">
            <a:spLocks noGrp="1"/>
          </p:cNvSpPr>
          <p:nvPr>
            <p:ph type="body" idx="2"/>
          </p:nvPr>
        </p:nvSpPr>
        <p:spPr>
          <a:xfrm>
            <a:off x="3594975" y="1610825"/>
            <a:ext cx="3324600" cy="3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Common name: Monarch Butterfly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Kingdom: Animalia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Phylum: Arthropoda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Class: Insecta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Order: Lepidoptera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Family: Nymphalidae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Genus: Danaus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Species: plexippus</a:t>
            </a:r>
            <a:endParaRPr/>
          </a:p>
        </p:txBody>
      </p:sp>
      <p:pic>
        <p:nvPicPr>
          <p:cNvPr id="284" name="Google Shape;284;p40"/>
          <p:cNvPicPr preferRelativeResize="0"/>
          <p:nvPr/>
        </p:nvPicPr>
        <p:blipFill rotWithShape="1">
          <a:blip r:embed="rId3">
            <a:alphaModFix/>
          </a:blip>
          <a:srcRect l="15251" t="15158" r="17737" b="15373"/>
          <a:stretch/>
        </p:blipFill>
        <p:spPr>
          <a:xfrm>
            <a:off x="5463975" y="2320025"/>
            <a:ext cx="1384875" cy="9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44" y="2997669"/>
            <a:ext cx="1581925" cy="14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 result for pencil">
            <a:extLst>
              <a:ext uri="{FF2B5EF4-FFF2-40B4-BE49-F238E27FC236}">
                <a16:creationId xmlns:a16="http://schemas.microsoft.com/office/drawing/2014/main" id="{DF9D8FAA-E43A-442B-A4A0-34C621B95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1722" y="28263"/>
            <a:ext cx="742278" cy="6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highlight>
                  <a:srgbClr val="FFFFFF"/>
                </a:highlight>
              </a:rPr>
              <a:t>We will name organisms using scientific conventions.</a:t>
            </a:r>
            <a:endParaRPr sz="2400"/>
          </a:p>
        </p:txBody>
      </p:sp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NAMING CONVENTIONS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 amt="43000"/>
          </a:blip>
          <a:srcRect t="11786" b="11778"/>
          <a:stretch/>
        </p:blipFill>
        <p:spPr>
          <a:xfrm>
            <a:off x="0" y="0"/>
            <a:ext cx="9144001" cy="51434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name organisms using scientific conventions.</a:t>
            </a:r>
            <a:endParaRPr/>
          </a:p>
        </p:txBody>
      </p:sp>
      <p:sp>
        <p:nvSpPr>
          <p:cNvPr id="291" name="Google Shape;291;p41"/>
          <p:cNvSpPr txBox="1">
            <a:spLocks noGrp="1"/>
          </p:cNvSpPr>
          <p:nvPr>
            <p:ph type="body" idx="2"/>
          </p:nvPr>
        </p:nvSpPr>
        <p:spPr>
          <a:xfrm>
            <a:off x="429910" y="682850"/>
            <a:ext cx="6143400" cy="12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All organisms need a scientific name. In Australia there are over 100 types of mammals called marsupials. There are six types of bandicoots alone. Each one of them has a specific scientific name. </a:t>
            </a:r>
            <a:endParaRPr/>
          </a:p>
        </p:txBody>
      </p:sp>
      <p:graphicFrame>
        <p:nvGraphicFramePr>
          <p:cNvPr id="292" name="Google Shape;292;p41"/>
          <p:cNvGraphicFramePr/>
          <p:nvPr/>
        </p:nvGraphicFramePr>
        <p:xfrm>
          <a:off x="6863050" y="76745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does each bandicoot need its own scientific name?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l="23265" t="11684"/>
          <a:stretch/>
        </p:blipFill>
        <p:spPr>
          <a:xfrm>
            <a:off x="5602100" y="1996274"/>
            <a:ext cx="3465924" cy="299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950" y="2187900"/>
            <a:ext cx="4745301" cy="28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name organisms using scientific conventions.</a:t>
            </a:r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Organisms’ scientific names are universal₁ names used by scientists. Scientific names are written in Latin and used by everyone, no matter what language is spoken.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A scientific name is written in two parts. This is known as binomial₁ nomenclature₂.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Part one: genus name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Part two: species name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Step 1. Write the genus name first, the first letter must be a capital letter.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Step 2. Write the species name second, all letters must be lowercase.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Step 3. When typing on a computer use </a:t>
            </a:r>
            <a:r>
              <a:rPr lang="en-GB" sz="1400" i="1">
                <a:solidFill>
                  <a:schemeClr val="dk1"/>
                </a:solidFill>
              </a:rPr>
              <a:t>italics </a:t>
            </a:r>
            <a:r>
              <a:rPr lang="en-GB" sz="1400">
                <a:solidFill>
                  <a:schemeClr val="dk1"/>
                </a:solidFill>
              </a:rPr>
              <a:t>for the genus and species.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When writing on paper </a:t>
            </a:r>
            <a:r>
              <a:rPr lang="en-GB" sz="1400" u="sng">
                <a:solidFill>
                  <a:schemeClr val="dk1"/>
                </a:solidFill>
              </a:rPr>
              <a:t>underline </a:t>
            </a:r>
            <a:r>
              <a:rPr lang="en-GB" sz="1400">
                <a:solidFill>
                  <a:schemeClr val="dk1"/>
                </a:solidFill>
              </a:rPr>
              <a:t>the genus and species.</a:t>
            </a:r>
            <a:endParaRPr sz="1400"/>
          </a:p>
        </p:txBody>
      </p:sp>
      <p:graphicFrame>
        <p:nvGraphicFramePr>
          <p:cNvPr id="301" name="Google Shape;301;p42"/>
          <p:cNvGraphicFramePr/>
          <p:nvPr/>
        </p:nvGraphicFramePr>
        <p:xfrm>
          <a:off x="6840525" y="323700"/>
          <a:ext cx="2142625" cy="4746055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this an example of a correct scientific name?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sng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sng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Felidae Panthera</a:t>
                      </a:r>
                      <a:endParaRPr u="sng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sng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your answer.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42"/>
          <p:cNvSpPr txBox="1"/>
          <p:nvPr/>
        </p:nvSpPr>
        <p:spPr>
          <a:xfrm>
            <a:off x="6840525" y="2078075"/>
            <a:ext cx="19761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Common name:  Lion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Kingdom: Animalia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Phylum: Chordata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Class: Mammalia 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Order: Carnivora 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Family:  Felidae 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Genus: Panthera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Species: leo</a:t>
            </a:r>
            <a:endParaRPr sz="1000"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900" y="2078075"/>
            <a:ext cx="885676" cy="98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804" y="2018738"/>
            <a:ext cx="1550375" cy="11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We will name organisms using scientific conventions.</a:t>
            </a:r>
            <a:endParaRPr/>
          </a:p>
        </p:txBody>
      </p:sp>
      <p:sp>
        <p:nvSpPr>
          <p:cNvPr id="310" name="Google Shape;310;p43"/>
          <p:cNvSpPr/>
          <p:nvPr/>
        </p:nvSpPr>
        <p:spPr>
          <a:xfrm>
            <a:off x="613800" y="704013"/>
            <a:ext cx="58968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en-GB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 the scientific name for the t</a:t>
            </a:r>
            <a:r>
              <a:rPr lang="en-A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hree</a:t>
            </a: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examples below. </a:t>
            </a:r>
            <a:endParaRPr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en-GB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the correct conventions for naming. </a:t>
            </a:r>
            <a:endParaRPr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en-GB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 an invertebrate animal and fill in the table below: </a:t>
            </a:r>
            <a:endParaRPr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11" name="Google Shape;311;p43"/>
          <p:cNvGraphicFramePr/>
          <p:nvPr/>
        </p:nvGraphicFramePr>
        <p:xfrm>
          <a:off x="7077245" y="833675"/>
          <a:ext cx="1978450" cy="378454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197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 one: genus name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Part two: species name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Step 1. Write the genus name first, the first letter must be a capital letter.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Step 2. Write the species name second, all letters must be lowercase.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Step 3. When typing on a computer use </a:t>
                      </a:r>
                      <a:r>
                        <a:rPr lang="en-GB" sz="1000" i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italics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for the genus and species.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When writing on paper 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sng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underline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genus and species. 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2" name="Google Shape;312;p43"/>
          <p:cNvGraphicFramePr/>
          <p:nvPr>
            <p:extLst>
              <p:ext uri="{D42A27DB-BD31-4B8C-83A1-F6EECF244321}">
                <p14:modId xmlns:p14="http://schemas.microsoft.com/office/powerpoint/2010/main" val="3572823965"/>
              </p:ext>
            </p:extLst>
          </p:nvPr>
        </p:nvGraphicFramePr>
        <p:xfrm>
          <a:off x="613800" y="1498676"/>
          <a:ext cx="6290183" cy="345373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1854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7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Lion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Tiger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</a:t>
                      </a:r>
                      <a:endParaRPr sz="1200" b="1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Kingdom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Animalia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Phylum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Chordata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Class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Mammalia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Order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Carnivora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Family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Felidae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Felidae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Felidae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Genus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Panthera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Panthera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Felis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Species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leo</a:t>
                      </a:r>
                      <a:endParaRPr sz="12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tigris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catus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highlight>
                            <a:srgbClr val="FFFFFF"/>
                          </a:highlight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Scientific name: </a:t>
                      </a:r>
                      <a:endParaRPr sz="1200" b="1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Picture 2" descr="Image result for pencil">
            <a:extLst>
              <a:ext uri="{FF2B5EF4-FFF2-40B4-BE49-F238E27FC236}">
                <a16:creationId xmlns:a16="http://schemas.microsoft.com/office/drawing/2014/main" id="{A9E3F38F-E68C-4187-8FE4-9B5560B3C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1722" y="28263"/>
            <a:ext cx="742278" cy="6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use genus and species levels of classification to name organisms.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name organisms based on their Linnaean classification.</a:t>
            </a:r>
            <a:endParaRPr/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56622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800">
                <a:solidFill>
                  <a:srgbClr val="FFFFFF"/>
                </a:solidFill>
              </a:rPr>
              <a:t>We will name organisms using scientific conventions.</a:t>
            </a:r>
            <a:endParaRPr/>
          </a:p>
        </p:txBody>
      </p:sp>
      <p:graphicFrame>
        <p:nvGraphicFramePr>
          <p:cNvPr id="319" name="Google Shape;319;p44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4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4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4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Google Shape;145;p24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4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4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{6630607D-5A00-4741-BC5A-CBA1F4E1A13F}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753600" y="301300"/>
            <a:ext cx="51231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/>
              <a:t>Fill in the missing terms:</a:t>
            </a:r>
            <a:endParaRPr sz="2200"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200" y="685125"/>
            <a:ext cx="5436040" cy="43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CLASSIFICATION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400">
                <a:solidFill>
                  <a:srgbClr val="0B5394"/>
                </a:solidFill>
              </a:rPr>
              <a:t>SORTING BY CHARACTERISTICS</a:t>
            </a:r>
            <a:endParaRPr sz="44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OBSERVABLE FEATURE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FEATURE YOU CAN SEE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VERTEBRATE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HAS A BACKBONE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INVERTEBRATE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NO BACKBONE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825" y="3167781"/>
            <a:ext cx="1704525" cy="1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9000" y="2052298"/>
            <a:ext cx="1933150" cy="24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/>
        </p:nvSpPr>
        <p:spPr>
          <a:xfrm>
            <a:off x="5472250" y="2737325"/>
            <a:ext cx="1567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cockroach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7114925" y="1642500"/>
            <a:ext cx="1567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cat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834850" y="607075"/>
            <a:ext cx="5441400" cy="22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True or false: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AutoNum type="arabicPeriod"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A cockroach is a vertebrate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AutoNum type="arabicPeriod"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A cat is a mammal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AutoNum type="arabicPeriod"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A cat has an exoskeleton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AutoNum type="arabicPeriod"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A cockroach has antennae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E97AA1-2E54-44E2-BE7E-C7C16CC9B0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3F12F6-76A5-4D7F-BD3E-CA40B0FEA36D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C5BF7A78-71D5-4FF0-839F-0966F08007C7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23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ASC EDI Template</vt:lpstr>
      <vt:lpstr>Simple Light</vt:lpstr>
      <vt:lpstr>PowerPoint Presentation</vt:lpstr>
      <vt:lpstr>NAMING CONVENTIONS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name organisms using scientific conventions.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name organisms using scientific conventions.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NAMING CONVENTIONS</dc:title>
  <cp:lastModifiedBy>COOPER Sarina [Southern River College]</cp:lastModifiedBy>
  <cp:revision>2</cp:revision>
  <cp:lastPrinted>2021-07-26T03:10:59Z</cp:lastPrinted>
  <dcterms:modified xsi:type="dcterms:W3CDTF">2022-06-29T14:36:42Z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